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81192C-CF43-4965-B3F9-A50A31FA23A6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39C47C-2F5B-42CD-89AD-13EB2AF80B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2190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u="sng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39C47C-2F5B-42CD-89AD-13EB2AF80B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879881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954E92A-752F-45B0-BF14-5B4FFDB3D130}" type="datetimeFigureOut">
              <a:rPr lang="en-US" smtClean="0"/>
              <a:pPr/>
              <a:t>11/13/2013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E00CB1A-4867-4A06-A442-E1E83D3AF7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ublic_health" TargetMode="External"/><Relationship Id="rId2" Type="http://schemas.openxmlformats.org/officeDocument/2006/relationships/hyperlink" Target="http://en.wikipedia.org/wiki/Life_expectanc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371600"/>
            <a:ext cx="7010400" cy="3048000"/>
          </a:xfrm>
        </p:spPr>
        <p:txBody>
          <a:bodyPr>
            <a:noAutofit/>
          </a:bodyPr>
          <a:lstStyle/>
          <a:p>
            <a:r>
              <a:rPr lang="en-US" sz="2400" b="1" i="1" u="sng" dirty="0">
                <a:solidFill>
                  <a:srgbClr val="FF0000"/>
                </a:solidFill>
              </a:rPr>
              <a:t>Topic 1:</a:t>
            </a:r>
            <a:r>
              <a:rPr lang="en-US" sz="2400" b="1" i="1" dirty="0"/>
              <a:t> Overcoming Massive Cost, Complexity, and Non-Coordination Problems in Current Health Care Systems—the Serious Challenge We </a:t>
            </a:r>
            <a:r>
              <a:rPr lang="en-US" sz="2400" b="1" i="1" dirty="0" smtClean="0"/>
              <a:t>Face</a:t>
            </a:r>
            <a:br>
              <a:rPr lang="en-US" sz="2400" b="1" i="1" dirty="0" smtClean="0"/>
            </a:br>
            <a:r>
              <a:rPr lang="en-US" sz="2400" b="1" i="1" u="sng" dirty="0" smtClean="0">
                <a:solidFill>
                  <a:srgbClr val="FF0000"/>
                </a:solidFill>
              </a:rPr>
              <a:t>Topic </a:t>
            </a:r>
            <a:r>
              <a:rPr lang="en-US" sz="2400" b="1" i="1" u="sng" dirty="0">
                <a:solidFill>
                  <a:srgbClr val="FF0000"/>
                </a:solidFill>
              </a:rPr>
              <a:t>2</a:t>
            </a:r>
            <a:r>
              <a:rPr lang="en-US" sz="2400" b="1" i="1" dirty="0"/>
              <a:t>: Discussion of important futuristic health care problems 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2600" y="4419600"/>
            <a:ext cx="5712179" cy="914400"/>
          </a:xfrm>
        </p:spPr>
        <p:txBody>
          <a:bodyPr>
            <a:noAutofit/>
          </a:bodyPr>
          <a:lstStyle/>
          <a:p>
            <a:r>
              <a:rPr lang="en-US" sz="2800" b="1" i="1" dirty="0" smtClean="0"/>
              <a:t>Walker Land, Dave Schaffer, Michael </a:t>
            </a:r>
            <a:r>
              <a:rPr lang="en-US" sz="2800" b="1" i="1" dirty="0" err="1" smtClean="0"/>
              <a:t>Hultner</a:t>
            </a:r>
            <a:endParaRPr lang="en-US" sz="2800" b="1" i="1" dirty="0"/>
          </a:p>
        </p:txBody>
      </p:sp>
    </p:spTree>
    <p:extLst>
      <p:ext uri="{BB962C8B-B14F-4D97-AF65-F5344CB8AC3E}">
        <p14:creationId xmlns:p14="http://schemas.microsoft.com/office/powerpoint/2010/main" xmlns="" val="337329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6800" y="1295400"/>
            <a:ext cx="70104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400" b="1" i="1" u="sng" dirty="0" smtClean="0">
                <a:solidFill>
                  <a:srgbClr val="002060"/>
                </a:solidFill>
              </a:rPr>
              <a:t>Question:       </a:t>
            </a:r>
          </a:p>
          <a:p>
            <a:pPr lvl="0"/>
            <a:r>
              <a:rPr lang="en-US" sz="4400" b="1" i="1" dirty="0" smtClean="0">
                <a:solidFill>
                  <a:srgbClr val="002060"/>
                </a:solidFill>
              </a:rPr>
              <a:t>How </a:t>
            </a:r>
            <a:r>
              <a:rPr lang="en-US" sz="4400" b="1" i="1" dirty="0">
                <a:solidFill>
                  <a:srgbClr val="002060"/>
                </a:solidFill>
              </a:rPr>
              <a:t>can CAS’s help in reducing the ever increasing </a:t>
            </a:r>
            <a:r>
              <a:rPr lang="en-US" sz="4400" b="1" i="1" dirty="0" smtClean="0">
                <a:solidFill>
                  <a:srgbClr val="002060"/>
                </a:solidFill>
              </a:rPr>
              <a:t>(1.) cost</a:t>
            </a:r>
            <a:r>
              <a:rPr lang="en-US" sz="4400" b="1" i="1" dirty="0">
                <a:solidFill>
                  <a:srgbClr val="002060"/>
                </a:solidFill>
              </a:rPr>
              <a:t>, </a:t>
            </a:r>
            <a:r>
              <a:rPr lang="en-US" sz="4400" b="1" i="1" dirty="0" smtClean="0">
                <a:solidFill>
                  <a:srgbClr val="002060"/>
                </a:solidFill>
              </a:rPr>
              <a:t>(2.) complexity</a:t>
            </a:r>
            <a:r>
              <a:rPr lang="en-US" sz="4400" b="1" i="1" dirty="0">
                <a:solidFill>
                  <a:srgbClr val="002060"/>
                </a:solidFill>
              </a:rPr>
              <a:t>, and </a:t>
            </a:r>
            <a:r>
              <a:rPr lang="en-US" sz="4400" b="1" i="1" dirty="0" smtClean="0">
                <a:solidFill>
                  <a:srgbClr val="002060"/>
                </a:solidFill>
              </a:rPr>
              <a:t>(3.) non-coordination </a:t>
            </a:r>
            <a:r>
              <a:rPr lang="en-US" sz="4400" b="1" i="1" dirty="0">
                <a:solidFill>
                  <a:srgbClr val="002060"/>
                </a:solidFill>
              </a:rPr>
              <a:t>problems of today’s health care </a:t>
            </a:r>
            <a:r>
              <a:rPr lang="en-US" sz="4400" b="1" i="1" dirty="0" smtClean="0">
                <a:solidFill>
                  <a:srgbClr val="002060"/>
                </a:solidFill>
              </a:rPr>
              <a:t>systems?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204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09600"/>
            <a:ext cx="7467599" cy="14104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Serious Cost Problem+ “futuristic health care question”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543800" cy="4343399"/>
          </a:xfrm>
        </p:spPr>
        <p:txBody>
          <a:bodyPr/>
          <a:lstStyle/>
          <a:p>
            <a:r>
              <a:rPr lang="en-US" sz="2800" b="1" dirty="0" smtClean="0"/>
              <a:t>This  “</a:t>
            </a:r>
            <a:r>
              <a:rPr lang="en-US" sz="2800" b="1" dirty="0">
                <a:solidFill>
                  <a:srgbClr val="FF0000"/>
                </a:solidFill>
              </a:rPr>
              <a:t>serious cost problem</a:t>
            </a:r>
            <a:r>
              <a:rPr lang="en-US" sz="2800" b="1" dirty="0"/>
              <a:t>” </a:t>
            </a:r>
            <a:r>
              <a:rPr lang="en-US" sz="2800" b="1" dirty="0" smtClean="0"/>
              <a:t>will be addressed “head-on “ using </a:t>
            </a:r>
            <a:r>
              <a:rPr lang="en-US" sz="2800" b="1" dirty="0"/>
              <a:t>a CAS-based decision-support-system (DSS).   </a:t>
            </a:r>
            <a:endParaRPr lang="en-US" sz="2800" b="1" dirty="0" smtClean="0"/>
          </a:p>
          <a:p>
            <a:r>
              <a:rPr lang="en-US" sz="2800" b="1" dirty="0" smtClean="0"/>
              <a:t>And will </a:t>
            </a:r>
            <a:r>
              <a:rPr lang="en-US" sz="2800" b="1" dirty="0"/>
              <a:t>be presented by  Dr. Michael </a:t>
            </a:r>
            <a:r>
              <a:rPr lang="en-US" sz="2800" b="1" dirty="0" err="1"/>
              <a:t>Hultner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r>
              <a:rPr lang="en-US" sz="2800" b="1" dirty="0" smtClean="0"/>
              <a:t>Michael </a:t>
            </a:r>
            <a:r>
              <a:rPr lang="en-US" sz="2800" b="1" dirty="0"/>
              <a:t>will also address the following question:</a:t>
            </a:r>
            <a:r>
              <a:rPr lang="en-US" sz="2800" dirty="0"/>
              <a:t> </a:t>
            </a:r>
            <a:r>
              <a:rPr lang="en-US" sz="2800" b="1" i="1" u="sng" dirty="0">
                <a:solidFill>
                  <a:srgbClr val="FF0000"/>
                </a:solidFill>
              </a:rPr>
              <a:t>Assuming that efforts to create new life forms are successful, how will these new life forms effect </a:t>
            </a:r>
            <a:r>
              <a:rPr lang="en-US" sz="2800" b="1" i="1" u="sng" dirty="0" smtClean="0">
                <a:solidFill>
                  <a:srgbClr val="FF0000"/>
                </a:solidFill>
              </a:rPr>
              <a:t>humanity</a:t>
            </a:r>
          </a:p>
          <a:p>
            <a:r>
              <a:rPr lang="en-US" sz="2800" b="1" dirty="0" smtClean="0"/>
              <a:t>He will also  integrate these two </a:t>
            </a:r>
            <a:r>
              <a:rPr lang="en-US" sz="2800" b="1" dirty="0"/>
              <a:t>topics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14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17582"/>
            <a:ext cx="7696199" cy="1202485"/>
          </a:xfrm>
        </p:spPr>
        <p:txBody>
          <a:bodyPr>
            <a:normAutofit fontScale="90000"/>
          </a:bodyPr>
          <a:lstStyle/>
          <a:p>
            <a:r>
              <a:rPr lang="en-US" dirty="0"/>
              <a:t>Serious </a:t>
            </a:r>
            <a:r>
              <a:rPr lang="en-US" dirty="0" smtClean="0"/>
              <a:t>Complexity </a:t>
            </a:r>
            <a:r>
              <a:rPr lang="en-US" dirty="0"/>
              <a:t>Problem+ “futuristic health care question”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119256"/>
            <a:ext cx="7391400" cy="4052943"/>
          </a:xfrm>
        </p:spPr>
        <p:txBody>
          <a:bodyPr>
            <a:normAutofit lnSpcReduction="10000"/>
          </a:bodyPr>
          <a:lstStyle/>
          <a:p>
            <a:r>
              <a:rPr lang="en-US" sz="2800" b="1" dirty="0" smtClean="0"/>
              <a:t>The </a:t>
            </a:r>
            <a:r>
              <a:rPr lang="en-US" sz="2800" b="1" dirty="0"/>
              <a:t>“serious complexity problem” </a:t>
            </a:r>
            <a:r>
              <a:rPr lang="en-US" sz="2800" b="1" dirty="0" smtClean="0"/>
              <a:t>will also be addressed “head-on” </a:t>
            </a:r>
            <a:r>
              <a:rPr lang="en-US" sz="2800" b="1" dirty="0"/>
              <a:t>using a CAS-based decision-support-system (DSS). </a:t>
            </a:r>
            <a:endParaRPr lang="en-US" sz="2800" b="1" dirty="0" smtClean="0"/>
          </a:p>
          <a:p>
            <a:r>
              <a:rPr lang="en-US" sz="2800" b="1" dirty="0" smtClean="0"/>
              <a:t> </a:t>
            </a:r>
            <a:r>
              <a:rPr lang="en-US" sz="2800" b="1" dirty="0"/>
              <a:t>This topic shall be presented by Dr. </a:t>
            </a:r>
            <a:r>
              <a:rPr lang="en-US" sz="2800" b="1" dirty="0" smtClean="0"/>
              <a:t>J. David  </a:t>
            </a:r>
            <a:r>
              <a:rPr lang="en-US" sz="2800" b="1" dirty="0"/>
              <a:t>Schaffer as well as addressing the topic : </a:t>
            </a:r>
            <a:r>
              <a:rPr lang="en-US" sz="2800" b="1" i="1" u="sng" dirty="0">
                <a:solidFill>
                  <a:srgbClr val="FF0000"/>
                </a:solidFill>
              </a:rPr>
              <a:t>How can, say, </a:t>
            </a:r>
            <a:r>
              <a:rPr lang="en-US" sz="2800" b="1" i="1" u="sng" dirty="0" smtClean="0">
                <a:solidFill>
                  <a:srgbClr val="0070C0"/>
                </a:solidFill>
              </a:rPr>
              <a:t>medical </a:t>
            </a:r>
            <a:r>
              <a:rPr lang="en-US" sz="2800" b="1" i="1" u="sng" dirty="0">
                <a:solidFill>
                  <a:srgbClr val="0070C0"/>
                </a:solidFill>
              </a:rPr>
              <a:t>research </a:t>
            </a:r>
            <a:r>
              <a:rPr lang="en-US" sz="2800" b="1" i="1" u="sng" dirty="0">
                <a:solidFill>
                  <a:srgbClr val="FF0000"/>
                </a:solidFill>
              </a:rPr>
              <a:t>transition from the current defensive based medical approaches to validated outcome based approaches?</a:t>
            </a:r>
            <a:r>
              <a:rPr lang="en-US" sz="2800" b="1" dirty="0"/>
              <a:t>  </a:t>
            </a:r>
            <a:endParaRPr lang="en-US" sz="2800" b="1" dirty="0" smtClean="0"/>
          </a:p>
          <a:p>
            <a:r>
              <a:rPr lang="en-US" sz="2800" b="1" dirty="0" smtClean="0"/>
              <a:t>He </a:t>
            </a:r>
            <a:r>
              <a:rPr lang="en-US" sz="2800" b="1" dirty="0"/>
              <a:t>will also integrate these two topics</a:t>
            </a:r>
            <a:r>
              <a:rPr lang="en-US" b="1" dirty="0" smtClean="0"/>
              <a:t>.</a:t>
            </a:r>
            <a:r>
              <a:rPr lang="en-US" b="1" dirty="0"/>
              <a:t>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7857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09601"/>
            <a:ext cx="6965245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 and A 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467600" cy="4876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the early 20</a:t>
            </a:r>
            <a:r>
              <a:rPr lang="en-US" baseline="30000" dirty="0"/>
              <a:t>th</a:t>
            </a:r>
            <a:r>
              <a:rPr lang="en-US" dirty="0"/>
              <a:t> century the average life span was around 31 years </a:t>
            </a:r>
            <a:r>
              <a:rPr lang="en-US" u="sng" baseline="30000" dirty="0">
                <a:hlinkClick r:id="rId2"/>
              </a:rPr>
              <a:t>[</a:t>
            </a:r>
            <a:r>
              <a:rPr lang="en-US" u="sng" baseline="30000" dirty="0" smtClean="0">
                <a:hlinkClick r:id="rId2"/>
              </a:rPr>
              <a:t>Wikipedia,]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Today</a:t>
            </a:r>
            <a:r>
              <a:rPr lang="en-US" dirty="0"/>
              <a:t>, it is almost triple with  many  countries have citizens living to 100 and over. At the same time, many developing and under-developed countries cannot adequately feed their growing populations.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There are great variations in life expectancy between different parts of the world, mostly caused by differences in </a:t>
            </a:r>
            <a:r>
              <a:rPr lang="en-US" u="sng" dirty="0">
                <a:hlinkClick r:id="rId3" tooltip="Public health"/>
              </a:rPr>
              <a:t>public health</a:t>
            </a:r>
            <a:r>
              <a:rPr lang="en-US" dirty="0"/>
              <a:t>, medical care, and diet. The impact of AIDS is particularly notable on life expectancy in many African countries </a:t>
            </a:r>
            <a:r>
              <a:rPr lang="en-US" u="sng" baseline="30000" dirty="0">
                <a:hlinkClick r:id="rId2"/>
              </a:rPr>
              <a:t>[Wikipedia]</a:t>
            </a:r>
            <a:r>
              <a:rPr lang="en-US" dirty="0"/>
              <a:t> </a:t>
            </a:r>
            <a:r>
              <a:rPr lang="en-US" dirty="0" smtClean="0"/>
              <a:t>.</a:t>
            </a:r>
          </a:p>
          <a:p>
            <a:r>
              <a:rPr lang="en-US" dirty="0" smtClean="0"/>
              <a:t>  </a:t>
            </a:r>
            <a:r>
              <a:rPr lang="en-US" dirty="0"/>
              <a:t>With all the advances made and being made in medicine and health care practice,  it is a reasonable assumption the at the beginning of the 22</a:t>
            </a:r>
            <a:r>
              <a:rPr lang="en-US" baseline="30000" dirty="0"/>
              <a:t>nd</a:t>
            </a:r>
            <a:r>
              <a:rPr lang="en-US" dirty="0"/>
              <a:t> century, the average life span may well be between 200-250 years ( I have heard estimates of up to 500 years), leading to a significant worldwide  over population. 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/>
              <a:t>These collective conditions, given that they might occur, leads, again,  to the following </a:t>
            </a:r>
            <a:r>
              <a:rPr lang="en-US" dirty="0" smtClean="0"/>
              <a:t>question: </a:t>
            </a:r>
            <a:r>
              <a:rPr lang="en-US" b="1" i="1" u="sng" dirty="0" smtClean="0">
                <a:solidFill>
                  <a:srgbClr val="FF0000"/>
                </a:solidFill>
              </a:rPr>
              <a:t>How </a:t>
            </a:r>
            <a:r>
              <a:rPr lang="en-US" b="1" i="1" u="sng" dirty="0">
                <a:solidFill>
                  <a:srgbClr val="FF0000"/>
                </a:solidFill>
              </a:rPr>
              <a:t>do we balance medical advances with the cost of an aging global population?</a:t>
            </a:r>
          </a:p>
        </p:txBody>
      </p:sp>
    </p:spTree>
    <p:extLst>
      <p:ext uri="{BB962C8B-B14F-4D97-AF65-F5344CB8AC3E}">
        <p14:creationId xmlns:p14="http://schemas.microsoft.com/office/powerpoint/2010/main" xmlns="" val="2504741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685801"/>
            <a:ext cx="6965245" cy="838200"/>
          </a:xfrm>
        </p:spPr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086600" cy="4724400"/>
          </a:xfrm>
        </p:spPr>
        <p:txBody>
          <a:bodyPr/>
          <a:lstStyle/>
          <a:p>
            <a:r>
              <a:rPr lang="en-US" b="1" dirty="0" smtClean="0"/>
              <a:t>50 years ago</a:t>
            </a:r>
          </a:p>
          <a:p>
            <a:r>
              <a:rPr lang="en-US" b="1" dirty="0" smtClean="0"/>
              <a:t>What we had 50 years ago</a:t>
            </a:r>
          </a:p>
          <a:p>
            <a:r>
              <a:rPr lang="en-US" b="1" dirty="0" smtClean="0"/>
              <a:t>How about today?</a:t>
            </a:r>
          </a:p>
          <a:p>
            <a:r>
              <a:rPr lang="en-US" b="1" dirty="0" smtClean="0"/>
              <a:t>Patient treatment today</a:t>
            </a:r>
          </a:p>
          <a:p>
            <a:r>
              <a:rPr lang="en-US" b="1" dirty="0" smtClean="0"/>
              <a:t>How modern “system” may break down</a:t>
            </a:r>
          </a:p>
          <a:p>
            <a:r>
              <a:rPr lang="en-US" b="1" dirty="0" smtClean="0"/>
              <a:t>How might CAS help?</a:t>
            </a:r>
          </a:p>
          <a:p>
            <a:r>
              <a:rPr lang="en-US" b="1" dirty="0" smtClean="0"/>
              <a:t>Serious </a:t>
            </a:r>
            <a:r>
              <a:rPr lang="en-US" b="1" dirty="0" smtClean="0">
                <a:solidFill>
                  <a:srgbClr val="FF0000"/>
                </a:solidFill>
              </a:rPr>
              <a:t>cost problem+ futuristic health care question- </a:t>
            </a:r>
            <a:r>
              <a:rPr lang="en-US" b="1" dirty="0" smtClean="0"/>
              <a:t>Dr. Michael </a:t>
            </a:r>
            <a:r>
              <a:rPr lang="en-US" b="1" dirty="0" err="1" smtClean="0"/>
              <a:t>Hultner</a:t>
            </a:r>
            <a:endParaRPr lang="en-US" b="1" dirty="0" smtClean="0"/>
          </a:p>
          <a:p>
            <a:r>
              <a:rPr lang="en-US" b="1" dirty="0" smtClean="0"/>
              <a:t>Serious </a:t>
            </a:r>
            <a:r>
              <a:rPr lang="en-US" b="1" dirty="0" smtClean="0">
                <a:solidFill>
                  <a:srgbClr val="FF0000"/>
                </a:solidFill>
              </a:rPr>
              <a:t>complexity problem+ futuristic health care question-</a:t>
            </a:r>
            <a:r>
              <a:rPr lang="en-US" b="1" dirty="0" smtClean="0"/>
              <a:t> Dr. J. David Schaffer</a:t>
            </a:r>
          </a:p>
          <a:p>
            <a:r>
              <a:rPr lang="en-US" b="1" dirty="0" smtClean="0"/>
              <a:t>Q and A period</a:t>
            </a:r>
          </a:p>
          <a:p>
            <a:endParaRPr lang="en-US" b="1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7809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50 years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/>
              <a:t>Approximately 50 years or so </a:t>
            </a:r>
            <a:r>
              <a:rPr lang="en-US" sz="2800" b="1" dirty="0" smtClean="0"/>
              <a:t>ago, </a:t>
            </a:r>
            <a:r>
              <a:rPr lang="en-US" sz="2800" b="1" dirty="0"/>
              <a:t>health care was much simpler than it is today. </a:t>
            </a:r>
            <a:endParaRPr lang="en-US" sz="2800" b="1" dirty="0" smtClean="0"/>
          </a:p>
          <a:p>
            <a:r>
              <a:rPr lang="en-US" sz="2800" b="1" dirty="0" smtClean="0"/>
              <a:t>Today</a:t>
            </a:r>
            <a:r>
              <a:rPr lang="en-US" sz="2800" b="1" dirty="0"/>
              <a:t>, irrespective of the medical discipline or level or location around the world, health care is </a:t>
            </a:r>
            <a:endParaRPr lang="en-US" sz="2800" b="1" dirty="0" smtClean="0"/>
          </a:p>
          <a:p>
            <a:r>
              <a:rPr lang="en-US" sz="2800" b="1" u="sng" dirty="0" smtClean="0">
                <a:solidFill>
                  <a:srgbClr val="FF0000"/>
                </a:solidFill>
              </a:rPr>
              <a:t>more  (1.) costly</a:t>
            </a:r>
            <a:r>
              <a:rPr lang="en-US" sz="2800" b="1" u="sng" dirty="0">
                <a:solidFill>
                  <a:srgbClr val="FF0000"/>
                </a:solidFill>
              </a:rPr>
              <a:t>, </a:t>
            </a:r>
            <a:r>
              <a:rPr lang="en-US" sz="2800" b="1" u="sng" dirty="0" smtClean="0">
                <a:solidFill>
                  <a:srgbClr val="FF0000"/>
                </a:solidFill>
              </a:rPr>
              <a:t> (2.) complex</a:t>
            </a:r>
            <a:r>
              <a:rPr lang="en-US" sz="2800" b="1" u="sng" dirty="0">
                <a:solidFill>
                  <a:srgbClr val="FF0000"/>
                </a:solidFill>
              </a:rPr>
              <a:t>, and </a:t>
            </a:r>
            <a:r>
              <a:rPr lang="en-US" sz="2800" b="1" u="sng" dirty="0" smtClean="0">
                <a:solidFill>
                  <a:srgbClr val="FF0000"/>
                </a:solidFill>
              </a:rPr>
              <a:t>(3.) uncoordinated</a:t>
            </a:r>
            <a:r>
              <a:rPr lang="en-US" sz="2800" b="1" dirty="0"/>
              <a:t>.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384375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had 50 years ago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162800" cy="4343399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Most  </a:t>
            </a:r>
            <a:r>
              <a:rPr lang="en-US" b="1" dirty="0"/>
              <a:t>general </a:t>
            </a:r>
            <a:r>
              <a:rPr lang="en-US" b="1" dirty="0" smtClean="0"/>
              <a:t>practitioners were male</a:t>
            </a:r>
          </a:p>
          <a:p>
            <a:r>
              <a:rPr lang="en-US" b="1" dirty="0" smtClean="0"/>
              <a:t>Mainly </a:t>
            </a:r>
            <a:r>
              <a:rPr lang="en-US" b="1" dirty="0"/>
              <a:t>diagnosed diseases among their patients based on </a:t>
            </a:r>
            <a:r>
              <a:rPr lang="en-US" b="1" dirty="0" smtClean="0"/>
              <a:t>experience</a:t>
            </a:r>
          </a:p>
          <a:p>
            <a:r>
              <a:rPr lang="en-US" b="1" dirty="0" smtClean="0"/>
              <a:t>Then </a:t>
            </a:r>
            <a:r>
              <a:rPr lang="en-US" b="1" dirty="0"/>
              <a:t>dispensed pills </a:t>
            </a:r>
            <a:r>
              <a:rPr lang="en-US" b="1" dirty="0" smtClean="0"/>
              <a:t>themselves and /or </a:t>
            </a:r>
            <a:r>
              <a:rPr lang="en-US" b="1" dirty="0"/>
              <a:t>wrote prescriptions to </a:t>
            </a:r>
            <a:r>
              <a:rPr lang="en-US" b="1" dirty="0" smtClean="0"/>
              <a:t>pharmacies</a:t>
            </a:r>
          </a:p>
          <a:p>
            <a:r>
              <a:rPr lang="en-US" b="1" dirty="0" smtClean="0"/>
              <a:t>Generally conducted </a:t>
            </a:r>
            <a:r>
              <a:rPr lang="en-US" b="1" dirty="0"/>
              <a:t>their practice from </a:t>
            </a:r>
            <a:r>
              <a:rPr lang="en-US" b="1" dirty="0" smtClean="0"/>
              <a:t>their home</a:t>
            </a:r>
          </a:p>
          <a:p>
            <a:r>
              <a:rPr lang="en-US" b="1" dirty="0" smtClean="0"/>
              <a:t>Did </a:t>
            </a:r>
            <a:r>
              <a:rPr lang="en-US" b="1" dirty="0"/>
              <a:t>not have a support staff beyond a wife/husband, who was generally the nurse, bookkeeper, mail clerk and the office </a:t>
            </a:r>
            <a:r>
              <a:rPr lang="en-US" b="1" dirty="0" smtClean="0"/>
              <a:t>staff</a:t>
            </a:r>
            <a:endParaRPr lang="en-US" b="1" dirty="0"/>
          </a:p>
          <a:p>
            <a:r>
              <a:rPr lang="en-US" b="1" dirty="0" smtClean="0"/>
              <a:t>Worked long hours</a:t>
            </a:r>
          </a:p>
          <a:p>
            <a:r>
              <a:rPr lang="en-US" b="1" i="1" u="sng" dirty="0" smtClean="0">
                <a:solidFill>
                  <a:srgbClr val="FF0000"/>
                </a:solidFill>
              </a:rPr>
              <a:t>Totality of problems </a:t>
            </a:r>
            <a:r>
              <a:rPr lang="en-US" b="1" dirty="0" smtClean="0"/>
              <a:t>described totally in terms learned in medical school  many years  earlier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619671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087417"/>
          </a:xfrm>
        </p:spPr>
        <p:txBody>
          <a:bodyPr>
            <a:normAutofit/>
          </a:bodyPr>
          <a:lstStyle/>
          <a:p>
            <a:r>
              <a:rPr lang="en-US" dirty="0" smtClean="0"/>
              <a:t>How about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315200" cy="4114800"/>
          </a:xfrm>
        </p:spPr>
        <p:txBody>
          <a:bodyPr>
            <a:noAutofit/>
          </a:bodyPr>
          <a:lstStyle/>
          <a:p>
            <a:r>
              <a:rPr lang="en-US" b="1" dirty="0"/>
              <a:t>Today </a:t>
            </a:r>
            <a:r>
              <a:rPr lang="en-US" b="1" dirty="0" smtClean="0"/>
              <a:t> </a:t>
            </a:r>
            <a:r>
              <a:rPr lang="en-US" b="1" dirty="0"/>
              <a:t>patient may well find himself </a:t>
            </a:r>
            <a:r>
              <a:rPr lang="en-US" b="1" dirty="0" smtClean="0"/>
              <a:t>/ </a:t>
            </a:r>
            <a:r>
              <a:rPr lang="en-US" b="1" dirty="0"/>
              <a:t>herself in a clinic, </a:t>
            </a:r>
            <a:r>
              <a:rPr lang="en-US" b="1" dirty="0" smtClean="0"/>
              <a:t>a “</a:t>
            </a:r>
            <a:r>
              <a:rPr lang="en-US" b="1" dirty="0"/>
              <a:t>walk-in” </a:t>
            </a:r>
            <a:r>
              <a:rPr lang="en-US" b="1" dirty="0" err="1"/>
              <a:t>surgi</a:t>
            </a:r>
            <a:r>
              <a:rPr lang="en-US" b="1" dirty="0"/>
              <a:t>-center, </a:t>
            </a:r>
            <a:r>
              <a:rPr lang="en-US" b="1" dirty="0" smtClean="0"/>
              <a:t> or </a:t>
            </a:r>
            <a:r>
              <a:rPr lang="en-US" b="1" dirty="0"/>
              <a:t>emergency </a:t>
            </a:r>
            <a:r>
              <a:rPr lang="en-US" b="1" dirty="0" smtClean="0"/>
              <a:t>room</a:t>
            </a:r>
          </a:p>
          <a:p>
            <a:r>
              <a:rPr lang="en-US" b="1" dirty="0" smtClean="0"/>
              <a:t> </a:t>
            </a:r>
            <a:r>
              <a:rPr lang="en-US" b="1" i="1" u="sng" dirty="0" smtClean="0">
                <a:solidFill>
                  <a:srgbClr val="FF0000"/>
                </a:solidFill>
              </a:rPr>
              <a:t>Only </a:t>
            </a:r>
            <a:r>
              <a:rPr lang="en-US" b="1" i="1" u="sng" dirty="0">
                <a:solidFill>
                  <a:srgbClr val="FF0000"/>
                </a:solidFill>
              </a:rPr>
              <a:t>because </a:t>
            </a:r>
            <a:r>
              <a:rPr lang="en-US" b="1" dirty="0"/>
              <a:t>a computer driven admissions system, or a nurse practitioner, a care coordinator, a physician’s assistant and maybe </a:t>
            </a:r>
            <a:r>
              <a:rPr lang="en-US" b="1" i="1" u="sng" dirty="0">
                <a:solidFill>
                  <a:srgbClr val="FF0000"/>
                </a:solidFill>
              </a:rPr>
              <a:t>even a real doctor </a:t>
            </a:r>
            <a:r>
              <a:rPr lang="en-US" b="1" dirty="0"/>
              <a:t>said  he or she should </a:t>
            </a:r>
            <a:r>
              <a:rPr lang="en-US" b="1" dirty="0" smtClean="0"/>
              <a:t>be there</a:t>
            </a:r>
          </a:p>
          <a:p>
            <a:r>
              <a:rPr lang="en-US" b="1" i="1" u="sng" dirty="0" smtClean="0">
                <a:solidFill>
                  <a:srgbClr val="FF0000"/>
                </a:solidFill>
              </a:rPr>
              <a:t>Based </a:t>
            </a:r>
            <a:r>
              <a:rPr lang="en-US" b="1" i="1" u="sng" dirty="0">
                <a:solidFill>
                  <a:srgbClr val="FF0000"/>
                </a:solidFill>
              </a:rPr>
              <a:t>simply </a:t>
            </a:r>
            <a:r>
              <a:rPr lang="en-US" b="1" dirty="0"/>
              <a:t>on the patient’s answers to a form questionnaire during  a current and/or previous visit.  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xmlns="" val="5724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858817"/>
          </a:xfrm>
        </p:spPr>
        <p:txBody>
          <a:bodyPr>
            <a:normAutofit/>
          </a:bodyPr>
          <a:lstStyle/>
          <a:p>
            <a:r>
              <a:rPr lang="en-US" dirty="0" smtClean="0"/>
              <a:t>Patient’s Treatment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419600"/>
          </a:xfrm>
        </p:spPr>
        <p:txBody>
          <a:bodyPr>
            <a:noAutofit/>
          </a:bodyPr>
          <a:lstStyle/>
          <a:p>
            <a:r>
              <a:rPr lang="en-US" sz="2800" b="1" i="1" u="sng" dirty="0" smtClean="0">
                <a:solidFill>
                  <a:srgbClr val="FF0000"/>
                </a:solidFill>
              </a:rPr>
              <a:t>Treatment: </a:t>
            </a:r>
            <a:r>
              <a:rPr lang="en-US" sz="2800" b="1" dirty="0" smtClean="0"/>
              <a:t>Treatment  </a:t>
            </a:r>
            <a:r>
              <a:rPr lang="en-US" sz="2800" b="1" dirty="0"/>
              <a:t>today </a:t>
            </a:r>
            <a:r>
              <a:rPr lang="en-US" sz="2800" b="1" dirty="0" smtClean="0"/>
              <a:t>dictated </a:t>
            </a:r>
            <a:r>
              <a:rPr lang="en-US" sz="2800" b="1" dirty="0"/>
              <a:t>by the “</a:t>
            </a:r>
            <a:r>
              <a:rPr lang="en-US" sz="2800" b="1" dirty="0" smtClean="0"/>
              <a:t>evidence” </a:t>
            </a:r>
          </a:p>
          <a:p>
            <a:r>
              <a:rPr lang="en-US" sz="2800" b="1" i="1" u="sng" dirty="0" smtClean="0">
                <a:solidFill>
                  <a:srgbClr val="FF0000"/>
                </a:solidFill>
              </a:rPr>
              <a:t>Evidence</a:t>
            </a:r>
            <a:r>
              <a:rPr lang="en-US" sz="2800" b="1" dirty="0" smtClean="0"/>
              <a:t>: This </a:t>
            </a:r>
            <a:r>
              <a:rPr lang="en-US" sz="2800" b="1" dirty="0"/>
              <a:t>evidence is a shared management decision regarding the patient’s particular illness.  </a:t>
            </a:r>
            <a:endParaRPr lang="en-US" sz="2800" b="1" dirty="0" smtClean="0"/>
          </a:p>
          <a:p>
            <a:r>
              <a:rPr lang="en-US" sz="2800" b="1" i="1" u="sng" dirty="0" smtClean="0">
                <a:solidFill>
                  <a:srgbClr val="FF0000"/>
                </a:solidFill>
              </a:rPr>
              <a:t>Solution</a:t>
            </a:r>
            <a:r>
              <a:rPr lang="en-US" sz="2800" b="1" dirty="0" smtClean="0"/>
              <a:t>: “Solution</a:t>
            </a:r>
            <a:r>
              <a:rPr lang="en-US" sz="2800" b="1" dirty="0"/>
              <a:t>” to </a:t>
            </a:r>
            <a:r>
              <a:rPr lang="en-US" sz="2800" b="1" dirty="0" smtClean="0"/>
              <a:t> </a:t>
            </a:r>
            <a:r>
              <a:rPr lang="en-US" sz="2800" b="1" dirty="0"/>
              <a:t>patient’s problem is less likely to come from a prescription bottle, but may well come, instead, in the form of highly disciplined services of a multidisciplinary </a:t>
            </a:r>
            <a:r>
              <a:rPr lang="en-US" sz="2800" b="1" dirty="0" smtClean="0"/>
              <a:t>team   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96494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16361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Modern “system” can break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162800" cy="41910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Regrettably </a:t>
            </a:r>
            <a:r>
              <a:rPr lang="en-US" sz="3200" b="1" dirty="0"/>
              <a:t>modern “system” often breaks down.  </a:t>
            </a:r>
            <a:endParaRPr lang="en-US" sz="3200" b="1" dirty="0" smtClean="0"/>
          </a:p>
          <a:p>
            <a:r>
              <a:rPr lang="en-US" sz="3200" b="1" dirty="0" smtClean="0"/>
              <a:t> Experience </a:t>
            </a:r>
            <a:r>
              <a:rPr lang="en-US" sz="3200" b="1" dirty="0"/>
              <a:t>of ever-increasing </a:t>
            </a:r>
            <a:r>
              <a:rPr lang="en-US" sz="3200" b="1" dirty="0" smtClean="0"/>
              <a:t> (1.) cost</a:t>
            </a:r>
            <a:r>
              <a:rPr lang="en-US" sz="3200" b="1" dirty="0"/>
              <a:t>, </a:t>
            </a:r>
            <a:r>
              <a:rPr lang="en-US" sz="3200" b="1" dirty="0" smtClean="0"/>
              <a:t>(2.) complexity</a:t>
            </a:r>
            <a:r>
              <a:rPr lang="en-US" sz="3200" b="1" dirty="0"/>
              <a:t>, and </a:t>
            </a:r>
            <a:r>
              <a:rPr lang="en-US" sz="3200" b="1" dirty="0" smtClean="0"/>
              <a:t>(3.) non-coordination</a:t>
            </a:r>
          </a:p>
          <a:p>
            <a:r>
              <a:rPr lang="en-US" sz="3200" b="1" dirty="0" smtClean="0"/>
              <a:t> In </a:t>
            </a:r>
            <a:r>
              <a:rPr lang="en-US" sz="3200" b="1" dirty="0"/>
              <a:t>both practical and personal </a:t>
            </a:r>
            <a:r>
              <a:rPr lang="en-US" sz="3200" b="1" dirty="0" smtClean="0"/>
              <a:t>terms ( </a:t>
            </a:r>
            <a:r>
              <a:rPr lang="en-US" sz="3200" b="1" dirty="0"/>
              <a:t>in today’s health care delivery </a:t>
            </a:r>
            <a:r>
              <a:rPr lang="en-US" sz="3200" b="1" dirty="0" smtClean="0"/>
              <a:t>systems) leads </a:t>
            </a:r>
            <a:r>
              <a:rPr lang="en-US" sz="3200" b="1" dirty="0"/>
              <a:t>to </a:t>
            </a:r>
            <a:r>
              <a:rPr lang="en-US" sz="3200" b="1" dirty="0">
                <a:solidFill>
                  <a:srgbClr val="FF0000"/>
                </a:solidFill>
              </a:rPr>
              <a:t>frustration</a:t>
            </a:r>
            <a:r>
              <a:rPr lang="en-US" sz="3200" b="1" dirty="0"/>
              <a:t> and, in more </a:t>
            </a:r>
            <a:r>
              <a:rPr lang="en-US" sz="3200" b="1" dirty="0">
                <a:solidFill>
                  <a:srgbClr val="FF0000"/>
                </a:solidFill>
              </a:rPr>
              <a:t>extreme cases, disillusionment</a:t>
            </a:r>
            <a:r>
              <a:rPr lang="en-US" b="1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87681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935018"/>
          </a:xfrm>
        </p:spPr>
        <p:txBody>
          <a:bodyPr/>
          <a:lstStyle/>
          <a:p>
            <a:r>
              <a:rPr lang="en-US" dirty="0" smtClean="0"/>
              <a:t>How might CAS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343400"/>
          </a:xfrm>
        </p:spPr>
        <p:txBody>
          <a:bodyPr/>
          <a:lstStyle/>
          <a:p>
            <a:r>
              <a:rPr lang="en-US" sz="3200" b="1" dirty="0"/>
              <a:t>How might complex adaptive systems (CASs) help address these challenges in the ever increasing </a:t>
            </a:r>
            <a:r>
              <a:rPr lang="en-US" sz="3200" b="1" dirty="0" smtClean="0"/>
              <a:t>:(1.) cost</a:t>
            </a:r>
            <a:r>
              <a:rPr lang="en-US" sz="3200" b="1" dirty="0"/>
              <a:t>, </a:t>
            </a:r>
            <a:r>
              <a:rPr lang="en-US" sz="3200" b="1" dirty="0" smtClean="0"/>
              <a:t>(2.) complexity</a:t>
            </a:r>
            <a:r>
              <a:rPr lang="en-US" sz="3200" b="1" dirty="0"/>
              <a:t>, and </a:t>
            </a:r>
            <a:r>
              <a:rPr lang="en-US" sz="3200" b="1" dirty="0" smtClean="0"/>
              <a:t>(3.) non-coordination </a:t>
            </a:r>
            <a:r>
              <a:rPr lang="en-US" sz="3200" b="1" dirty="0"/>
              <a:t>of health care? </a:t>
            </a:r>
            <a:endParaRPr lang="en-US" sz="3200" b="1" dirty="0" smtClean="0"/>
          </a:p>
          <a:p>
            <a:r>
              <a:rPr lang="en-US" sz="3200" b="1" dirty="0" smtClean="0"/>
              <a:t>Let’s </a:t>
            </a:r>
            <a:r>
              <a:rPr lang="en-US" sz="3200" b="1" i="1" u="sng" dirty="0">
                <a:solidFill>
                  <a:srgbClr val="FF0000"/>
                </a:solidFill>
              </a:rPr>
              <a:t>summarize</a:t>
            </a:r>
            <a:r>
              <a:rPr lang="en-US" sz="3200" b="1" dirty="0"/>
              <a:t> some of the possible ways as stipulated </a:t>
            </a:r>
            <a:r>
              <a:rPr lang="en-US" sz="3200" b="1" dirty="0" smtClean="0"/>
              <a:t>the </a:t>
            </a:r>
            <a:r>
              <a:rPr lang="en-US" sz="3200" b="1" dirty="0"/>
              <a:t>following three </a:t>
            </a:r>
            <a:r>
              <a:rPr lang="en-US" sz="3200" b="1" dirty="0" smtClean="0"/>
              <a:t>categories described as follows</a:t>
            </a:r>
            <a:r>
              <a:rPr lang="en-US" b="1" dirty="0" smtClean="0"/>
              <a:t>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3626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9377" y="609600"/>
            <a:ext cx="6965245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How might CAS help?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3152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(1) CASs provide important concepts, as well as tools, for responding to many of today’s health care challenges </a:t>
            </a:r>
            <a:r>
              <a:rPr lang="en-US" b="1" dirty="0" smtClean="0"/>
              <a:t>by </a:t>
            </a:r>
            <a:r>
              <a:rPr lang="en-US" b="1" dirty="0"/>
              <a:t>using them as the foundations for </a:t>
            </a:r>
            <a:r>
              <a:rPr lang="en-US" b="1" i="1" u="sng" dirty="0">
                <a:solidFill>
                  <a:srgbClr val="FF0000"/>
                </a:solidFill>
              </a:rPr>
              <a:t>developing highly precise decision-support-systems (DSS), </a:t>
            </a:r>
            <a:endParaRPr lang="en-US" b="1" i="1" u="sng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(</a:t>
            </a:r>
            <a:r>
              <a:rPr lang="en-US" b="1" dirty="0"/>
              <a:t>2)  CASs also provide </a:t>
            </a:r>
            <a:r>
              <a:rPr lang="en-US" b="1" i="1" u="sng" dirty="0">
                <a:solidFill>
                  <a:srgbClr val="FF0000"/>
                </a:solidFill>
              </a:rPr>
              <a:t>new and adaptable frameworks</a:t>
            </a:r>
            <a:r>
              <a:rPr lang="en-US" b="1" dirty="0"/>
              <a:t>, which incorporate “dynamic,” “emergent,” “intuitive and non-intuitive,” and “creative” methodologies to replace traditional methods based primarily on “experience” and “educated-guesswork”, </a:t>
            </a:r>
            <a:endParaRPr lang="en-US" b="1" dirty="0" smtClean="0"/>
          </a:p>
          <a:p>
            <a:r>
              <a:rPr lang="en-US" b="1" dirty="0" smtClean="0"/>
              <a:t>(</a:t>
            </a:r>
            <a:r>
              <a:rPr lang="en-US" b="1" dirty="0"/>
              <a:t>3) CASs also provide an </a:t>
            </a:r>
            <a:r>
              <a:rPr lang="en-US" b="1" i="1" u="sng" dirty="0">
                <a:solidFill>
                  <a:srgbClr val="FF0000"/>
                </a:solidFill>
              </a:rPr>
              <a:t>“integration methodology</a:t>
            </a:r>
            <a:r>
              <a:rPr lang="en-US" b="1" dirty="0"/>
              <a:t>” for combining  the use of all kinds of data, including clinical practice, organization, information sharing and </a:t>
            </a:r>
            <a:r>
              <a:rPr lang="en-US" b="1" dirty="0" smtClean="0"/>
              <a:t>management </a:t>
            </a:r>
          </a:p>
          <a:p>
            <a:r>
              <a:rPr lang="en-US" b="1" dirty="0" smtClean="0"/>
              <a:t>(4.)CDSS </a:t>
            </a:r>
            <a:r>
              <a:rPr lang="en-US" b="1" dirty="0"/>
              <a:t>research translated into clinical practice (in terms of operational second </a:t>
            </a:r>
            <a:r>
              <a:rPr lang="en-US" b="1" dirty="0" err="1" smtClean="0"/>
              <a:t>openion</a:t>
            </a:r>
            <a:r>
              <a:rPr lang="en-US" b="1" dirty="0" smtClean="0"/>
              <a:t> </a:t>
            </a:r>
            <a:r>
              <a:rPr lang="en-US" b="1" dirty="0"/>
              <a:t>diagnostic aids) ,  as well as professional development data (all of which are unique but interdependent), that are produced around </a:t>
            </a:r>
            <a:r>
              <a:rPr lang="en-US" b="1" i="1" u="sng" dirty="0">
                <a:solidFill>
                  <a:srgbClr val="FF0000"/>
                </a:solidFill>
              </a:rPr>
              <a:t>self-adaptive systems that learn from environment adaption. </a:t>
            </a:r>
          </a:p>
          <a:p>
            <a:endParaRPr lang="en-US" b="1" i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44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101</TotalTime>
  <Words>1024</Words>
  <Application>Microsoft Office PowerPoint</Application>
  <PresentationFormat>On-screen Show (4:3)</PresentationFormat>
  <Paragraphs>64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Pushpin</vt:lpstr>
      <vt:lpstr>Topic 1: Overcoming Massive Cost, Complexity, and Non-Coordination Problems in Current Health Care Systems—the Serious Challenge We Face Topic 2: Discussion of important futuristic health care problems  </vt:lpstr>
      <vt:lpstr>Content</vt:lpstr>
      <vt:lpstr>50 years ago</vt:lpstr>
      <vt:lpstr>What we had 50 years ago</vt:lpstr>
      <vt:lpstr>How about today?</vt:lpstr>
      <vt:lpstr>Patient’s Treatment Today</vt:lpstr>
      <vt:lpstr>Modern “system” can break down</vt:lpstr>
      <vt:lpstr>How might CAS help?</vt:lpstr>
      <vt:lpstr>How might CAS help?</vt:lpstr>
      <vt:lpstr>Slide 10</vt:lpstr>
      <vt:lpstr>Serious Cost Problem+ “futuristic health care question”</vt:lpstr>
      <vt:lpstr>Serious Complexity Problem+ “futuristic health care question”</vt:lpstr>
      <vt:lpstr>Q and A Period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 1: Overcoming Massive Cost, Complexity, and Non-Coordination Problems in Current Health Care Systems—the Serious Challenge We Face Topic 2: Discussion of important futuristic health care problems</dc:title>
  <dc:creator>wland</dc:creator>
  <cp:lastModifiedBy>User1</cp:lastModifiedBy>
  <cp:revision>15</cp:revision>
  <dcterms:created xsi:type="dcterms:W3CDTF">2013-11-12T14:39:26Z</dcterms:created>
  <dcterms:modified xsi:type="dcterms:W3CDTF">2013-11-14T00:04:15Z</dcterms:modified>
</cp:coreProperties>
</file>